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75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6" d="100"/>
          <a:sy n="76" d="100"/>
        </p:scale>
        <p:origin x="30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microsoft.com/office/2007/relationships/media" Target="../media/media6.WAV"/><Relationship Id="rId7" Type="http://schemas.openxmlformats.org/officeDocument/2006/relationships/image" Target="../media/image16.emf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5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0.wav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2.wav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media2.wav"/><Relationship Id="rId13" Type="http://schemas.microsoft.com/office/2007/relationships/media" Target="../media/media14.wav"/><Relationship Id="rId18" Type="http://schemas.openxmlformats.org/officeDocument/2006/relationships/audio" Target="../media/media16.wav"/><Relationship Id="rId26" Type="http://schemas.openxmlformats.org/officeDocument/2006/relationships/audio" Target="../media/media10.wav"/><Relationship Id="rId3" Type="http://schemas.microsoft.com/office/2007/relationships/media" Target="../media/media4.wav"/><Relationship Id="rId21" Type="http://schemas.microsoft.com/office/2007/relationships/media" Target="../media/media18.wav"/><Relationship Id="rId7" Type="http://schemas.microsoft.com/office/2007/relationships/media" Target="../media/media2.wav"/><Relationship Id="rId12" Type="http://schemas.openxmlformats.org/officeDocument/2006/relationships/audio" Target="../media/media13.wav"/><Relationship Id="rId17" Type="http://schemas.microsoft.com/office/2007/relationships/media" Target="../media/media16.wav"/><Relationship Id="rId25" Type="http://schemas.microsoft.com/office/2007/relationships/media" Target="../media/media10.wav"/><Relationship Id="rId2" Type="http://schemas.openxmlformats.org/officeDocument/2006/relationships/audio" Target="../media/media1.wav"/><Relationship Id="rId16" Type="http://schemas.openxmlformats.org/officeDocument/2006/relationships/audio" Target="../media/media15.wav"/><Relationship Id="rId20" Type="http://schemas.openxmlformats.org/officeDocument/2006/relationships/audio" Target="../media/media17.wav"/><Relationship Id="rId29" Type="http://schemas.microsoft.com/office/2007/relationships/media" Target="../media/media12.wav"/><Relationship Id="rId1" Type="http://schemas.microsoft.com/office/2007/relationships/media" Target="../media/media1.wav"/><Relationship Id="rId6" Type="http://schemas.openxmlformats.org/officeDocument/2006/relationships/audio" Target="../media/media8.wav"/><Relationship Id="rId11" Type="http://schemas.microsoft.com/office/2007/relationships/media" Target="../media/media13.wav"/><Relationship Id="rId24" Type="http://schemas.openxmlformats.org/officeDocument/2006/relationships/audio" Target="../media/media9.wav"/><Relationship Id="rId32" Type="http://schemas.openxmlformats.org/officeDocument/2006/relationships/image" Target="../media/image5.png"/><Relationship Id="rId5" Type="http://schemas.microsoft.com/office/2007/relationships/media" Target="../media/media8.wav"/><Relationship Id="rId15" Type="http://schemas.microsoft.com/office/2007/relationships/media" Target="../media/media15.wav"/><Relationship Id="rId23" Type="http://schemas.microsoft.com/office/2007/relationships/media" Target="../media/media9.wav"/><Relationship Id="rId28" Type="http://schemas.openxmlformats.org/officeDocument/2006/relationships/audio" Target="../media/media11.wav"/><Relationship Id="rId10" Type="http://schemas.openxmlformats.org/officeDocument/2006/relationships/audio" Target="../media/media3.wav"/><Relationship Id="rId19" Type="http://schemas.microsoft.com/office/2007/relationships/media" Target="../media/media17.wav"/><Relationship Id="rId31" Type="http://schemas.openxmlformats.org/officeDocument/2006/relationships/slideLayout" Target="../slideLayouts/slideLayout2.xml"/><Relationship Id="rId4" Type="http://schemas.openxmlformats.org/officeDocument/2006/relationships/audio" Target="../media/media4.wav"/><Relationship Id="rId9" Type="http://schemas.microsoft.com/office/2007/relationships/media" Target="../media/media3.wav"/><Relationship Id="rId14" Type="http://schemas.openxmlformats.org/officeDocument/2006/relationships/audio" Target="../media/media14.wav"/><Relationship Id="rId22" Type="http://schemas.openxmlformats.org/officeDocument/2006/relationships/audio" Target="../media/media18.wav"/><Relationship Id="rId27" Type="http://schemas.microsoft.com/office/2007/relationships/media" Target="../media/media11.wav"/><Relationship Id="rId30" Type="http://schemas.openxmlformats.org/officeDocument/2006/relationships/audio" Target="../media/media12.wa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et-sounds.com/snd_list.php?cat=Militar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5.png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46483-9671-4E42-A2FC-2A0529E29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Fourier analysis of cats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5CAADE-0E83-4B4F-9083-07A8F4EE5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Taylor Larrechea</a:t>
            </a:r>
          </a:p>
        </p:txBody>
      </p:sp>
      <p:pic>
        <p:nvPicPr>
          <p:cNvPr id="5" name="Picture 4" descr="A cat with its mouth open&#10;&#10;Description generated with very high confidence">
            <a:extLst>
              <a:ext uri="{FF2B5EF4-FFF2-40B4-BE49-F238E27FC236}">
                <a16:creationId xmlns:a16="http://schemas.microsoft.com/office/drawing/2014/main" id="{80C603E5-9B2B-4964-AA63-AB55B89F6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33" y="3796821"/>
            <a:ext cx="3768133" cy="2826100"/>
          </a:xfrm>
          <a:prstGeom prst="rect">
            <a:avLst/>
          </a:prstGeom>
        </p:spPr>
      </p:pic>
      <p:pic>
        <p:nvPicPr>
          <p:cNvPr id="6" name="Picture 5" descr="A cat in a box&#10;&#10;Description generated with high confidence">
            <a:extLst>
              <a:ext uri="{FF2B5EF4-FFF2-40B4-BE49-F238E27FC236}">
                <a16:creationId xmlns:a16="http://schemas.microsoft.com/office/drawing/2014/main" id="{6C372F27-5E90-4380-99F6-6CDA59B7E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779532" y="4039456"/>
            <a:ext cx="2952531" cy="221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11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2C40-4ED6-4A23-8F12-1C2A8613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Cat meowing soundwave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6455C-94EF-4044-8326-A571CD654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now the Band Pass filter is used on the cat meowing soundwave.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6781F4-D9EA-42AE-A28F-CEE809403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643932"/>
              </p:ext>
            </p:extLst>
          </p:nvPr>
        </p:nvGraphicFramePr>
        <p:xfrm>
          <a:off x="685800" y="2675286"/>
          <a:ext cx="1082039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0399">
                  <a:extLst>
                    <a:ext uri="{9D8B030D-6E8A-4147-A177-3AD203B41FA5}">
                      <a16:colId xmlns:a16="http://schemas.microsoft.com/office/drawing/2014/main" val="2199797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FBandPass</a:t>
                      </a:r>
                      <a:r>
                        <a:rPr lang="en-US" dirty="0"/>
                        <a:t> of Cat Meowing Soundwave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273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 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x,sr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]=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audioread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('catmeow.wav');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 BandPass(x,sr,1100,1200,1300,1000,1400)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555296"/>
                  </a:ext>
                </a:extLst>
              </a:tr>
            </a:tbl>
          </a:graphicData>
        </a:graphic>
      </p:graphicFrame>
      <p:pic>
        <p:nvPicPr>
          <p:cNvPr id="5" name="bandpasscatmeow">
            <a:hlinkClick r:id="" action="ppaction://media"/>
            <a:extLst>
              <a:ext uri="{FF2B5EF4-FFF2-40B4-BE49-F238E27FC236}">
                <a16:creationId xmlns:a16="http://schemas.microsoft.com/office/drawing/2014/main" id="{6A6709A0-192F-4EA4-83EC-9402A1D5FD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53261" y="3052527"/>
            <a:ext cx="583324" cy="58332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ADC10A-10F5-41AD-83FC-B5947D782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043292"/>
              </p:ext>
            </p:extLst>
          </p:nvPr>
        </p:nvGraphicFramePr>
        <p:xfrm>
          <a:off x="2755700" y="4655702"/>
          <a:ext cx="6028845" cy="2098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8845">
                  <a:extLst>
                    <a:ext uri="{9D8B030D-6E8A-4147-A177-3AD203B41FA5}">
                      <a16:colId xmlns:a16="http://schemas.microsoft.com/office/drawing/2014/main" val="398212522"/>
                    </a:ext>
                  </a:extLst>
                </a:gridCol>
              </a:tblGrid>
              <a:tr h="20982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922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26F65FB-890E-44A2-AC09-CCE45290AA36}"/>
              </a:ext>
            </a:extLst>
          </p:cNvPr>
          <p:cNvSpPr txBox="1"/>
          <p:nvPr/>
        </p:nvSpPr>
        <p:spPr>
          <a:xfrm>
            <a:off x="686420" y="3744112"/>
            <a:ext cx="11117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the same soundwave is </a:t>
            </a:r>
            <a:r>
              <a:rPr lang="en-US" dirty="0" err="1"/>
              <a:t>BandPassed</a:t>
            </a:r>
            <a:r>
              <a:rPr lang="en-US" dirty="0"/>
              <a:t> at higher frequencies, the soundwave then sounds like</a:t>
            </a:r>
          </a:p>
          <a:p>
            <a:r>
              <a:rPr lang="en-US" dirty="0"/>
              <a:t>a high pitched echo.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FFEB1-03B2-4AEF-ADEC-7B2D370A88D0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701" y="4677959"/>
            <a:ext cx="3048635" cy="210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C84EBF-3DB1-47DE-827A-20D49E33A443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336" y="4664394"/>
            <a:ext cx="3048635" cy="210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ONAR">
            <a:hlinkClick r:id="" action="ppaction://media"/>
            <a:extLst>
              <a:ext uri="{FF2B5EF4-FFF2-40B4-BE49-F238E27FC236}">
                <a16:creationId xmlns:a16="http://schemas.microsoft.com/office/drawing/2014/main" id="{09EA9DE6-14AC-4D5D-9BF4-0E529527F5E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4207" y="4726587"/>
            <a:ext cx="646330" cy="6463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CE3460-34B6-4B2B-95B8-195715890A79}"/>
              </a:ext>
            </a:extLst>
          </p:cNvPr>
          <p:cNvSpPr txBox="1"/>
          <p:nvPr/>
        </p:nvSpPr>
        <p:spPr>
          <a:xfrm>
            <a:off x="1750537" y="505109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46687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52B87-20A3-4D10-B57E-A3E8ACF8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Cat Meowing Soundwave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6E6C2-936F-4835-9D38-CCF0D7F73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time the same soundwave was </a:t>
            </a:r>
            <a:r>
              <a:rPr lang="en-US" dirty="0" err="1"/>
              <a:t>BandPassed</a:t>
            </a:r>
            <a:r>
              <a:rPr lang="en-US" dirty="0"/>
              <a:t> but at lower frequencies. and this time it sounds different.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2EADA6-CFD0-444C-9E1A-825C2A309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104868"/>
              </p:ext>
            </p:extLst>
          </p:nvPr>
        </p:nvGraphicFramePr>
        <p:xfrm>
          <a:off x="685801" y="2863776"/>
          <a:ext cx="1082039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0399">
                  <a:extLst>
                    <a:ext uri="{9D8B030D-6E8A-4147-A177-3AD203B41FA5}">
                      <a16:colId xmlns:a16="http://schemas.microsoft.com/office/drawing/2014/main" val="410951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BandStop of Cat Meowing Soundwave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85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 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x,sr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]=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audioread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('catmeow.wav');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 BandPass(x,sr,540,1,1000,1,1000)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2471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1170C7-A6E9-4F58-B35E-1A571924677E}"/>
              </a:ext>
            </a:extLst>
          </p:cNvPr>
          <p:cNvSpPr txBox="1"/>
          <p:nvPr/>
        </p:nvSpPr>
        <p:spPr>
          <a:xfrm>
            <a:off x="652166" y="3887690"/>
            <a:ext cx="846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the soundwave resembles more of what the original soundwave was.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39129F1-4053-4B20-B9AC-B17A0E00C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714274"/>
              </p:ext>
            </p:extLst>
          </p:nvPr>
        </p:nvGraphicFramePr>
        <p:xfrm>
          <a:off x="3047364" y="4257021"/>
          <a:ext cx="5901144" cy="2345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1144">
                  <a:extLst>
                    <a:ext uri="{9D8B030D-6E8A-4147-A177-3AD203B41FA5}">
                      <a16:colId xmlns:a16="http://schemas.microsoft.com/office/drawing/2014/main" val="3697684408"/>
                    </a:ext>
                  </a:extLst>
                </a:gridCol>
              </a:tblGrid>
              <a:tr h="23455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34246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7CC5DD9-A7A1-44EB-8204-60FE3425889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365" y="4315010"/>
            <a:ext cx="304863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9721C-CC3F-4372-A7A4-9B95421AC24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183" y="4315010"/>
            <a:ext cx="304863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bandpasscatmeow1">
            <a:hlinkClick r:id="" action="ppaction://media"/>
            <a:extLst>
              <a:ext uri="{FF2B5EF4-FFF2-40B4-BE49-F238E27FC236}">
                <a16:creationId xmlns:a16="http://schemas.microsoft.com/office/drawing/2014/main" id="{6D7A5239-34A2-4A91-A73E-21FE7ED31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85955" y="3255779"/>
            <a:ext cx="583324" cy="5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8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936B-E65A-4697-8497-25D5D070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Cat Soundwave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D5919-E2B5-4040-B417-187448E1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/>
              <a:t>This soundwave is of a cat that is mad or that is very irritated. It is different from the previous two in that it is a combination in sorts of low and high frequencies. </a:t>
            </a:r>
            <a:r>
              <a:rPr lang="en-US" sz="2100" dirty="0" err="1"/>
              <a:t>BandStopping</a:t>
            </a:r>
            <a:r>
              <a:rPr lang="en-US" sz="2100" dirty="0"/>
              <a:t> did not affect the previous two soundwaves but it did affect this one. This soundwave was found from and online resource. [4]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85AF46-BCE8-48CF-B25C-44FA42B4E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793945"/>
              </p:ext>
            </p:extLst>
          </p:nvPr>
        </p:nvGraphicFramePr>
        <p:xfrm>
          <a:off x="685800" y="3478876"/>
          <a:ext cx="10820400" cy="3357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0400">
                  <a:extLst>
                    <a:ext uri="{9D8B030D-6E8A-4147-A177-3AD203B41FA5}">
                      <a16:colId xmlns:a16="http://schemas.microsoft.com/office/drawing/2014/main" val="4075962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 Commands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246618"/>
                  </a:ext>
                </a:extLst>
              </a:tr>
              <a:tr h="267011"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 [</a:t>
                      </a: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x,sr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]=</a:t>
                      </a: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audioread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('catscreech.wav');</a:t>
                      </a:r>
                    </a:p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SoundWaveTimeFreq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(x,sr,0.4,0.41,1700,1800)</a:t>
                      </a:r>
                    </a:p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</a:t>
                      </a:r>
                    </a:p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11025</a:t>
                      </a:r>
                    </a:p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 N=length(x)</a:t>
                      </a:r>
                    </a:p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 =</a:t>
                      </a:r>
                    </a:p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16576</a:t>
                      </a:r>
                    </a:p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 T=N/</a:t>
                      </a: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 =</a:t>
                      </a:r>
                    </a:p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1.5035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578762"/>
                  </a:ext>
                </a:extLst>
              </a:tr>
            </a:tbl>
          </a:graphicData>
        </a:graphic>
      </p:graphicFrame>
      <p:pic>
        <p:nvPicPr>
          <p:cNvPr id="6" name="catscreech">
            <a:hlinkClick r:id="" action="ppaction://media"/>
            <a:extLst>
              <a:ext uri="{FF2B5EF4-FFF2-40B4-BE49-F238E27FC236}">
                <a16:creationId xmlns:a16="http://schemas.microsoft.com/office/drawing/2014/main" id="{85A9010D-3F10-4880-A5B3-90FAFEA719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1392097"/>
            <a:ext cx="665304" cy="6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CC38E-1E28-402E-B58A-E4D87B48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Cat Soundwave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7590-D650-4E47-954C-63D994586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are the plots of the mad cat soundwave.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F88446-67F0-4ED3-A5DF-EA4A3FE01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302802"/>
              </p:ext>
            </p:extLst>
          </p:nvPr>
        </p:nvGraphicFramePr>
        <p:xfrm>
          <a:off x="685800" y="2636752"/>
          <a:ext cx="10820400" cy="3738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0400">
                  <a:extLst>
                    <a:ext uri="{9D8B030D-6E8A-4147-A177-3AD203B41FA5}">
                      <a16:colId xmlns:a16="http://schemas.microsoft.com/office/drawing/2014/main" val="2915623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and Frequency Domain Plots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534796"/>
                  </a:ext>
                </a:extLst>
              </a:tr>
              <a:tr h="33679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14102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D907097-ADEB-4245-8DEA-EFEF447AFC4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34563"/>
            <a:ext cx="32004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7EE6B3-3D6C-4AF8-AFC1-80495C7EDE6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134563"/>
            <a:ext cx="32004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7FAC2E-5C41-4D92-B097-E781BEE0E83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134563"/>
            <a:ext cx="3200400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3126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5AA3-546B-4810-8183-5A6F5149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Cat Soundwave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EDDA5-824A-46F7-8030-AB24EED9F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this soundwave, </a:t>
            </a:r>
            <a:r>
              <a:rPr lang="en-US" dirty="0" err="1"/>
              <a:t>BandPassing</a:t>
            </a:r>
            <a:r>
              <a:rPr lang="en-US" dirty="0"/>
              <a:t> and </a:t>
            </a:r>
            <a:r>
              <a:rPr lang="en-US" dirty="0" err="1"/>
              <a:t>BandStoping</a:t>
            </a:r>
            <a:r>
              <a:rPr lang="en-US" dirty="0"/>
              <a:t> had slightly different sounds to them compared to the original. The previous two soundwaves did not see much difference in between the original and the </a:t>
            </a:r>
            <a:r>
              <a:rPr lang="en-US" dirty="0" err="1"/>
              <a:t>BandStopping</a:t>
            </a:r>
            <a:r>
              <a:rPr lang="en-US" dirty="0"/>
              <a:t> done on them.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AFB365-8B9D-45B5-B770-5524548A8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27878"/>
              </p:ext>
            </p:extLst>
          </p:nvPr>
        </p:nvGraphicFramePr>
        <p:xfrm>
          <a:off x="685800" y="3464942"/>
          <a:ext cx="1082040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0400">
                  <a:extLst>
                    <a:ext uri="{9D8B030D-6E8A-4147-A177-3AD203B41FA5}">
                      <a16:colId xmlns:a16="http://schemas.microsoft.com/office/drawing/2014/main" val="924338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BandPassing</a:t>
                      </a:r>
                      <a:r>
                        <a:rPr lang="en-US" dirty="0"/>
                        <a:t> of Mad Cat Soundwave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98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 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x,sr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]=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audioread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('catscreech.wav');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 BandPass(x,sr,1700,1,1200,1,1800)</a:t>
                      </a:r>
                    </a:p>
                    <a:p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 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x,sr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]=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audioread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(‘catscreech.wav’);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 BandPass(x,sr,1700,1000,1800,1,1800);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968371"/>
                  </a:ext>
                </a:extLst>
              </a:tr>
            </a:tbl>
          </a:graphicData>
        </a:graphic>
      </p:graphicFrame>
      <p:pic>
        <p:nvPicPr>
          <p:cNvPr id="5" name="bandpasscatscreech">
            <a:hlinkClick r:id="" action="ppaction://media"/>
            <a:extLst>
              <a:ext uri="{FF2B5EF4-FFF2-40B4-BE49-F238E27FC236}">
                <a16:creationId xmlns:a16="http://schemas.microsoft.com/office/drawing/2014/main" id="{353B50A4-AF9F-4917-9A9C-89B4F3FD86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4201" y="3844160"/>
            <a:ext cx="633248" cy="633248"/>
          </a:xfrm>
          <a:prstGeom prst="rect">
            <a:avLst/>
          </a:prstGeom>
        </p:spPr>
      </p:pic>
      <p:pic>
        <p:nvPicPr>
          <p:cNvPr id="6" name="bandpasscatscreech1">
            <a:hlinkClick r:id="" action="ppaction://media"/>
            <a:extLst>
              <a:ext uri="{FF2B5EF4-FFF2-40B4-BE49-F238E27FC236}">
                <a16:creationId xmlns:a16="http://schemas.microsoft.com/office/drawing/2014/main" id="{713FEB55-5E81-4D80-986E-333D795D785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4201" y="4614567"/>
            <a:ext cx="633248" cy="633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F70A1C-3DD8-42B8-8580-273C6415B7B3}"/>
              </a:ext>
            </a:extLst>
          </p:cNvPr>
          <p:cNvSpPr txBox="1"/>
          <p:nvPr/>
        </p:nvSpPr>
        <p:spPr>
          <a:xfrm>
            <a:off x="685800" y="5511624"/>
            <a:ext cx="1096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soundwaves that were produced from the BandPass resemble the original, just with certain </a:t>
            </a:r>
          </a:p>
          <a:p>
            <a:r>
              <a:rPr lang="en-US" dirty="0"/>
              <a:t>frequencies taken out.</a:t>
            </a:r>
          </a:p>
        </p:txBody>
      </p:sp>
    </p:spTree>
    <p:extLst>
      <p:ext uri="{BB962C8B-B14F-4D97-AF65-F5344CB8AC3E}">
        <p14:creationId xmlns:p14="http://schemas.microsoft.com/office/powerpoint/2010/main" val="162812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6A14B-1F8F-4619-B4F3-702F96428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Cat Soundwave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A160A-D70B-411C-8368-AD5C39100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are the plots that are from </a:t>
            </a:r>
            <a:r>
              <a:rPr lang="en-US" dirty="0" err="1"/>
              <a:t>BandPassing</a:t>
            </a:r>
            <a:r>
              <a:rPr lang="en-US" dirty="0"/>
              <a:t> the mad cat soundwave.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1F6654-E376-4607-9427-47249C550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965969"/>
              </p:ext>
            </p:extLst>
          </p:nvPr>
        </p:nvGraphicFramePr>
        <p:xfrm>
          <a:off x="81981" y="3443189"/>
          <a:ext cx="11931343" cy="2484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1343">
                  <a:extLst>
                    <a:ext uri="{9D8B030D-6E8A-4147-A177-3AD203B41FA5}">
                      <a16:colId xmlns:a16="http://schemas.microsoft.com/office/drawing/2014/main" val="3774457350"/>
                    </a:ext>
                  </a:extLst>
                </a:gridCol>
              </a:tblGrid>
              <a:tr h="24846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3768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4C0C8ED-1E57-4B9A-95B2-2E0004144AB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1" y="3480589"/>
            <a:ext cx="304863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B5529-35AD-4C5A-9016-811B58BFC73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616" y="3480589"/>
            <a:ext cx="304863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8BCD19-698E-4B20-9F74-C65E166A024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52" y="3480589"/>
            <a:ext cx="304863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C5796B-2847-46A3-A12C-EAB23C6C810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384" y="3432700"/>
            <a:ext cx="3048635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158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DEE0-0746-4E11-A520-1245C6B0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Cat Soundwave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A71AB-0D3F-4953-AEB9-468D7EBFF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the same soundwave is </a:t>
            </a:r>
            <a:r>
              <a:rPr lang="en-US" dirty="0" err="1"/>
              <a:t>BandStopped</a:t>
            </a:r>
            <a:r>
              <a:rPr lang="en-US" dirty="0"/>
              <a:t>. The following table are the commands used.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8BA9AE-84D8-4EA5-9268-A4418C6AA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512584"/>
              </p:ext>
            </p:extLst>
          </p:nvPr>
        </p:nvGraphicFramePr>
        <p:xfrm>
          <a:off x="685800" y="2952063"/>
          <a:ext cx="1082040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0400">
                  <a:extLst>
                    <a:ext uri="{9D8B030D-6E8A-4147-A177-3AD203B41FA5}">
                      <a16:colId xmlns:a16="http://schemas.microsoft.com/office/drawing/2014/main" val="475849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BandStopping</a:t>
                      </a:r>
                      <a:r>
                        <a:rPr lang="en-US" dirty="0"/>
                        <a:t> of Mad Cat Soundwave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75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 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x,sr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]=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audioread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('catscreech.wav');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 BandStop(x,sr,1700,1000,1900,1,1900)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 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x,sr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]=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audioread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('catscreech.wav');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 BandStop(x,sr,1700,1,1000,1,1900)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9596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990B5C4-9923-46A6-BF45-9E0F9D06E6EF}"/>
              </a:ext>
            </a:extLst>
          </p:cNvPr>
          <p:cNvSpPr txBox="1"/>
          <p:nvPr/>
        </p:nvSpPr>
        <p:spPr>
          <a:xfrm>
            <a:off x="685800" y="4948316"/>
            <a:ext cx="11485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BandStopped</a:t>
            </a:r>
            <a:r>
              <a:rPr lang="en-US" dirty="0"/>
              <a:t> soundwaves are closer to resembling the original soundwave, but they still seem to</a:t>
            </a:r>
          </a:p>
          <a:p>
            <a:r>
              <a:rPr lang="en-US" dirty="0"/>
              <a:t>have parts of it that sound different from the original. </a:t>
            </a:r>
          </a:p>
        </p:txBody>
      </p:sp>
      <p:pic>
        <p:nvPicPr>
          <p:cNvPr id="6" name="bandstopcatscreech">
            <a:hlinkClick r:id="" action="ppaction://media"/>
            <a:extLst>
              <a:ext uri="{FF2B5EF4-FFF2-40B4-BE49-F238E27FC236}">
                <a16:creationId xmlns:a16="http://schemas.microsoft.com/office/drawing/2014/main" id="{C0FFF2C3-E29D-48D8-80CC-B26B0FCBAA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84145" y="3365938"/>
            <a:ext cx="614855" cy="614855"/>
          </a:xfrm>
          <a:prstGeom prst="rect">
            <a:avLst/>
          </a:prstGeom>
        </p:spPr>
      </p:pic>
      <p:pic>
        <p:nvPicPr>
          <p:cNvPr id="7" name="bandstopcatscreech1">
            <a:hlinkClick r:id="" action="ppaction://media"/>
            <a:extLst>
              <a:ext uri="{FF2B5EF4-FFF2-40B4-BE49-F238E27FC236}">
                <a16:creationId xmlns:a16="http://schemas.microsoft.com/office/drawing/2014/main" id="{DD0C9E3B-753C-4949-9CA6-458D89BFE40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84145" y="4078567"/>
            <a:ext cx="614854" cy="61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6B66E-939A-4855-9A16-7F6FD37F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 cat Soundwave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EC403-306D-4F5F-8D95-FBF9A6586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are the plots of the </a:t>
            </a:r>
            <a:r>
              <a:rPr lang="en-US" dirty="0" err="1"/>
              <a:t>BandStopped</a:t>
            </a:r>
            <a:r>
              <a:rPr lang="en-US" dirty="0"/>
              <a:t> soundwave of the made cat.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D3A1FD-BE45-469E-8AD8-E192C409E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365750"/>
              </p:ext>
            </p:extLst>
          </p:nvPr>
        </p:nvGraphicFramePr>
        <p:xfrm>
          <a:off x="58157" y="3429000"/>
          <a:ext cx="12049760" cy="2536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9760">
                  <a:extLst>
                    <a:ext uri="{9D8B030D-6E8A-4147-A177-3AD203B41FA5}">
                      <a16:colId xmlns:a16="http://schemas.microsoft.com/office/drawing/2014/main" val="3776277975"/>
                    </a:ext>
                  </a:extLst>
                </a:gridCol>
              </a:tblGrid>
              <a:tr h="25366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85709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A8E2329-12AA-451C-B56A-EE64811C0E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7" y="3511360"/>
            <a:ext cx="3044952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C16CFF-04C5-4A91-9D2A-8F22C8102BA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109" y="3511360"/>
            <a:ext cx="3044952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7F360F-DE71-4E29-910E-BDEB557141B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061" y="3511360"/>
            <a:ext cx="3044952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139F1F-36ED-4A59-BCF3-57416FFA578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013" y="3429000"/>
            <a:ext cx="3044952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444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91E7-1514-4F2B-BDDA-1277EFA8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All of Processed and original soundwaves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6F1547-0FBD-4C66-AF43-0E5A6DD01C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2630977"/>
              </p:ext>
            </p:extLst>
          </p:nvPr>
        </p:nvGraphicFramePr>
        <p:xfrm>
          <a:off x="685800" y="2193925"/>
          <a:ext cx="10820400" cy="2737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1487771116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1262844799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4093897147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484492227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654763879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1939232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Soundwave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BandPass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BandPass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BandStop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BandStop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656322"/>
                  </a:ext>
                </a:extLst>
              </a:tr>
              <a:tr h="752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 purring</a:t>
                      </a:r>
                    </a:p>
                    <a:p>
                      <a:r>
                        <a:rPr lang="en-US" sz="1400" dirty="0"/>
                        <a:t>“bellapurring.wav”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485124"/>
                  </a:ext>
                </a:extLst>
              </a:tr>
              <a:tr h="7756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 meowing</a:t>
                      </a:r>
                    </a:p>
                    <a:p>
                      <a:pPr algn="ctr"/>
                      <a:r>
                        <a:rPr lang="en-US" sz="1400" dirty="0"/>
                        <a:t>“catmeow.wav”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275772"/>
                  </a:ext>
                </a:extLst>
              </a:tr>
              <a:tr h="8387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Mad Cat</a:t>
                      </a:r>
                    </a:p>
                    <a:p>
                      <a:pPr algn="ctr"/>
                      <a:r>
                        <a:rPr lang="en-US" sz="1400" dirty="0"/>
                        <a:t>“catscreech.wav”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516530"/>
                  </a:ext>
                </a:extLst>
              </a:tr>
            </a:tbl>
          </a:graphicData>
        </a:graphic>
      </p:graphicFrame>
      <p:pic>
        <p:nvPicPr>
          <p:cNvPr id="6" name="bellapurring">
            <a:hlinkClick r:id="" action="ppaction://media"/>
            <a:extLst>
              <a:ext uri="{FF2B5EF4-FFF2-40B4-BE49-F238E27FC236}">
                <a16:creationId xmlns:a16="http://schemas.microsoft.com/office/drawing/2014/main" id="{F4D2B0F6-4AEB-4BD7-8227-FEDA8B0F32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3042745" y="2620755"/>
            <a:ext cx="658998" cy="658998"/>
          </a:xfrm>
          <a:prstGeom prst="rect">
            <a:avLst/>
          </a:prstGeom>
        </p:spPr>
      </p:pic>
      <p:pic>
        <p:nvPicPr>
          <p:cNvPr id="7" name="catmeow">
            <a:hlinkClick r:id="" action="ppaction://media"/>
            <a:extLst>
              <a:ext uri="{FF2B5EF4-FFF2-40B4-BE49-F238E27FC236}">
                <a16:creationId xmlns:a16="http://schemas.microsoft.com/office/drawing/2014/main" id="{141E8FDB-0673-4D39-AB2C-D131C4A8E24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3042745" y="3429000"/>
            <a:ext cx="658998" cy="658998"/>
          </a:xfrm>
          <a:prstGeom prst="rect">
            <a:avLst/>
          </a:prstGeom>
        </p:spPr>
      </p:pic>
      <p:pic>
        <p:nvPicPr>
          <p:cNvPr id="8" name="catscreech">
            <a:hlinkClick r:id="" action="ppaction://media"/>
            <a:extLst>
              <a:ext uri="{FF2B5EF4-FFF2-40B4-BE49-F238E27FC236}">
                <a16:creationId xmlns:a16="http://schemas.microsoft.com/office/drawing/2014/main" id="{68BDC4BE-656E-4BF0-A49F-98E9F73F7E8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3042746" y="4272457"/>
            <a:ext cx="658997" cy="658997"/>
          </a:xfrm>
          <a:prstGeom prst="rect">
            <a:avLst/>
          </a:prstGeom>
        </p:spPr>
      </p:pic>
      <p:pic>
        <p:nvPicPr>
          <p:cNvPr id="11" name="bandpassbellapurring">
            <a:hlinkClick r:id="" action="ppaction://media"/>
            <a:extLst>
              <a:ext uri="{FF2B5EF4-FFF2-40B4-BE49-F238E27FC236}">
                <a16:creationId xmlns:a16="http://schemas.microsoft.com/office/drawing/2014/main" id="{4323DC0E-28AA-4272-9659-8D30AE09C61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4881923" y="2583443"/>
            <a:ext cx="658997" cy="658997"/>
          </a:xfrm>
          <a:prstGeom prst="rect">
            <a:avLst/>
          </a:prstGeom>
        </p:spPr>
      </p:pic>
      <p:pic>
        <p:nvPicPr>
          <p:cNvPr id="12" name="bandpassbellapurring1">
            <a:hlinkClick r:id="" action="ppaction://media"/>
            <a:extLst>
              <a:ext uri="{FF2B5EF4-FFF2-40B4-BE49-F238E27FC236}">
                <a16:creationId xmlns:a16="http://schemas.microsoft.com/office/drawing/2014/main" id="{66338D6F-FD03-4D34-A59D-DDB444EED8CD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6721100" y="2583444"/>
            <a:ext cx="658996" cy="658996"/>
          </a:xfrm>
          <a:prstGeom prst="rect">
            <a:avLst/>
          </a:prstGeom>
        </p:spPr>
      </p:pic>
      <p:pic>
        <p:nvPicPr>
          <p:cNvPr id="13" name="bandstopbellapurring">
            <a:hlinkClick r:id="" action="ppaction://media"/>
            <a:extLst>
              <a:ext uri="{FF2B5EF4-FFF2-40B4-BE49-F238E27FC236}">
                <a16:creationId xmlns:a16="http://schemas.microsoft.com/office/drawing/2014/main" id="{56F05BE8-1369-48A6-A039-A5B36C92C07F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8560276" y="2583443"/>
            <a:ext cx="658995" cy="658995"/>
          </a:xfrm>
          <a:prstGeom prst="rect">
            <a:avLst/>
          </a:prstGeom>
        </p:spPr>
      </p:pic>
      <p:pic>
        <p:nvPicPr>
          <p:cNvPr id="14" name="bandstopbellapurring1">
            <a:hlinkClick r:id="" action="ppaction://media"/>
            <a:extLst>
              <a:ext uri="{FF2B5EF4-FFF2-40B4-BE49-F238E27FC236}">
                <a16:creationId xmlns:a16="http://schemas.microsoft.com/office/drawing/2014/main" id="{373AAA6C-4F69-45F4-85DD-5228A28EE4EE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10399451" y="2583443"/>
            <a:ext cx="658995" cy="658995"/>
          </a:xfrm>
          <a:prstGeom prst="rect">
            <a:avLst/>
          </a:prstGeom>
        </p:spPr>
      </p:pic>
      <p:pic>
        <p:nvPicPr>
          <p:cNvPr id="15" name="bandpasscatmeow">
            <a:hlinkClick r:id="" action="ppaction://media"/>
            <a:extLst>
              <a:ext uri="{FF2B5EF4-FFF2-40B4-BE49-F238E27FC236}">
                <a16:creationId xmlns:a16="http://schemas.microsoft.com/office/drawing/2014/main" id="{B231331F-E144-400F-A963-59EE666EBBDB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4881923" y="3429000"/>
            <a:ext cx="658996" cy="658996"/>
          </a:xfrm>
          <a:prstGeom prst="rect">
            <a:avLst/>
          </a:prstGeom>
        </p:spPr>
      </p:pic>
      <p:pic>
        <p:nvPicPr>
          <p:cNvPr id="16" name="bandpasscatmeow1">
            <a:hlinkClick r:id="" action="ppaction://media"/>
            <a:extLst>
              <a:ext uri="{FF2B5EF4-FFF2-40B4-BE49-F238E27FC236}">
                <a16:creationId xmlns:a16="http://schemas.microsoft.com/office/drawing/2014/main" id="{62BF81B7-DC33-4F2E-8061-DA8F67011D93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6721100" y="3453698"/>
            <a:ext cx="658996" cy="658996"/>
          </a:xfrm>
          <a:prstGeom prst="rect">
            <a:avLst/>
          </a:prstGeom>
        </p:spPr>
      </p:pic>
      <p:pic>
        <p:nvPicPr>
          <p:cNvPr id="17" name="bandstopcatmeow">
            <a:hlinkClick r:id="" action="ppaction://media"/>
            <a:extLst>
              <a:ext uri="{FF2B5EF4-FFF2-40B4-BE49-F238E27FC236}">
                <a16:creationId xmlns:a16="http://schemas.microsoft.com/office/drawing/2014/main" id="{E6B1797B-984E-4F7A-B0EA-30CEBE63CD5B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8560276" y="3453699"/>
            <a:ext cx="658995" cy="658995"/>
          </a:xfrm>
          <a:prstGeom prst="rect">
            <a:avLst/>
          </a:prstGeom>
        </p:spPr>
      </p:pic>
      <p:pic>
        <p:nvPicPr>
          <p:cNvPr id="18" name="bandstopcatmeow1">
            <a:hlinkClick r:id="" action="ppaction://media"/>
            <a:extLst>
              <a:ext uri="{FF2B5EF4-FFF2-40B4-BE49-F238E27FC236}">
                <a16:creationId xmlns:a16="http://schemas.microsoft.com/office/drawing/2014/main" id="{B802C78D-EA97-42F0-A946-4518B90BD688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10399451" y="3453699"/>
            <a:ext cx="658995" cy="658995"/>
          </a:xfrm>
          <a:prstGeom prst="rect">
            <a:avLst/>
          </a:prstGeom>
        </p:spPr>
      </p:pic>
      <p:pic>
        <p:nvPicPr>
          <p:cNvPr id="19" name="bandpasscatscreech">
            <a:hlinkClick r:id="" action="ppaction://media"/>
            <a:extLst>
              <a:ext uri="{FF2B5EF4-FFF2-40B4-BE49-F238E27FC236}">
                <a16:creationId xmlns:a16="http://schemas.microsoft.com/office/drawing/2014/main" id="{C1BEFAA7-5413-4CF1-82F6-35A69767C0BD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4876536" y="4272457"/>
            <a:ext cx="658996" cy="658996"/>
          </a:xfrm>
          <a:prstGeom prst="rect">
            <a:avLst/>
          </a:prstGeom>
        </p:spPr>
      </p:pic>
      <p:pic>
        <p:nvPicPr>
          <p:cNvPr id="20" name="bandpasscatscreech1">
            <a:hlinkClick r:id="" action="ppaction://media"/>
            <a:extLst>
              <a:ext uri="{FF2B5EF4-FFF2-40B4-BE49-F238E27FC236}">
                <a16:creationId xmlns:a16="http://schemas.microsoft.com/office/drawing/2014/main" id="{136093CB-5B70-4B15-8938-D1DAF6467655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6721100" y="4272457"/>
            <a:ext cx="658996" cy="658996"/>
          </a:xfrm>
          <a:prstGeom prst="rect">
            <a:avLst/>
          </a:prstGeom>
        </p:spPr>
      </p:pic>
      <p:pic>
        <p:nvPicPr>
          <p:cNvPr id="21" name="bandstopcatscreech">
            <a:hlinkClick r:id="" action="ppaction://media"/>
            <a:extLst>
              <a:ext uri="{FF2B5EF4-FFF2-40B4-BE49-F238E27FC236}">
                <a16:creationId xmlns:a16="http://schemas.microsoft.com/office/drawing/2014/main" id="{15D063F9-BCFC-40AE-B879-287A9F7FE387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8560276" y="4272459"/>
            <a:ext cx="658994" cy="658994"/>
          </a:xfrm>
          <a:prstGeom prst="rect">
            <a:avLst/>
          </a:prstGeom>
        </p:spPr>
      </p:pic>
      <p:pic>
        <p:nvPicPr>
          <p:cNvPr id="22" name="bandstopcatscreech1">
            <a:hlinkClick r:id="" action="ppaction://media"/>
            <a:extLst>
              <a:ext uri="{FF2B5EF4-FFF2-40B4-BE49-F238E27FC236}">
                <a16:creationId xmlns:a16="http://schemas.microsoft.com/office/drawing/2014/main" id="{679CA126-8147-49F6-BDF2-8B529242E65F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10399451" y="4272458"/>
            <a:ext cx="658995" cy="65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2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3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316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316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80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0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80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50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50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50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50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4290-20F7-4F48-97D5-E735F8989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8391-1B1B-4277-8799-60CF0F8BA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</a:t>
            </a:r>
            <a:r>
              <a:rPr lang="en-US" dirty="0" err="1"/>
              <a:t>BandPassing</a:t>
            </a:r>
            <a:r>
              <a:rPr lang="en-US" dirty="0"/>
              <a:t> and </a:t>
            </a:r>
            <a:r>
              <a:rPr lang="en-US" dirty="0" err="1"/>
              <a:t>BandStopping</a:t>
            </a:r>
            <a:r>
              <a:rPr lang="en-US" dirty="0"/>
              <a:t> that was done on the soundwaves, there are some things to observe.</a:t>
            </a:r>
          </a:p>
          <a:p>
            <a:pPr lvl="1"/>
            <a:r>
              <a:rPr lang="en-US" dirty="0"/>
              <a:t>When cats are happy or neutral, they tend to make little to no sound and if there is sound it usually resides in the lower frequency and softer in tone.</a:t>
            </a:r>
          </a:p>
          <a:p>
            <a:pPr lvl="1"/>
            <a:r>
              <a:rPr lang="en-US" dirty="0"/>
              <a:t>When cats are unhappy or wanting attention, they tend to make sounds that are in the higher frequencies so that it is easier for us to hear.</a:t>
            </a:r>
          </a:p>
          <a:p>
            <a:endParaRPr lang="en-US" dirty="0"/>
          </a:p>
          <a:p>
            <a:r>
              <a:rPr lang="en-US" dirty="0"/>
              <a:t>This analysis is by no means fact rather it is observations and opinions from the results of the soundwaves.</a:t>
            </a:r>
          </a:p>
        </p:txBody>
      </p:sp>
    </p:spTree>
    <p:extLst>
      <p:ext uri="{BB962C8B-B14F-4D97-AF65-F5344CB8AC3E}">
        <p14:creationId xmlns:p14="http://schemas.microsoft.com/office/powerpoint/2010/main" val="25813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46934-D4BF-465F-8A5E-8388B6FA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F2CB-6046-4554-A855-1EF5B692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see if there was anything that could be deducted about the sounds that cat’s make depending on mood.</a:t>
            </a:r>
          </a:p>
          <a:p>
            <a:r>
              <a:rPr lang="en-US" dirty="0"/>
              <a:t>The main sounds that were used in this project were a cat purring, cat meowing, and a cat screeching.</a:t>
            </a:r>
          </a:p>
          <a:p>
            <a:r>
              <a:rPr lang="en-US" dirty="0"/>
              <a:t>All techniques used can be found in, “Elementary Fourier Analysis” by Phil Gustafson. [3]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29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3F14-9711-420F-B286-CDC6B2C4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60132B-581F-4EC0-B6D3-57F98A63F3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9335" y="1564457"/>
            <a:ext cx="11787907" cy="258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F4E79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Works Cited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- Gay, James. 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Wavlist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2007. 31 October 2017. &lt;http://www.wavlist.com/soundfx/002/&gt;.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[2] - Get-Sounds. </a:t>
            </a:r>
            <a:r>
              <a:rPr lang="en-US" i="1" dirty="0"/>
              <a:t>Get Sounds</a:t>
            </a:r>
            <a:r>
              <a:rPr lang="en-US" dirty="0"/>
              <a:t>. 7 December 2017. Web Site. 7 December 2017.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hlinkClick r:id="rId2"/>
              </a:rPr>
              <a:t>http://www.get-sounds.com/snd_list.php?cat=Military</a:t>
            </a:r>
            <a:r>
              <a:rPr lang="en-US" dirty="0"/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- Gustafson, Phil.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Elementary Fourier Analysis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2017.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-</a:t>
            </a:r>
            <a:r>
              <a:rPr lang="en-US" altLang="en-US" sz="2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Wavsource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n.d.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29 November 2017. &lt;http://www.wavsource.com/animals/animals.htm&gt;.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74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C71C6-53B5-4AAE-9024-624CAC164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14ED5-9DFB-48F4-8508-5952A1DA3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techniques used on the soundwaves are as follows;</a:t>
            </a:r>
          </a:p>
          <a:p>
            <a:pPr lvl="1"/>
            <a:r>
              <a:rPr lang="en-US" dirty="0" err="1"/>
              <a:t>audioread</a:t>
            </a:r>
            <a:r>
              <a:rPr lang="en-US" dirty="0"/>
              <a:t>(‘audio.wav’)</a:t>
            </a:r>
          </a:p>
          <a:p>
            <a:pPr lvl="1"/>
            <a:r>
              <a:rPr lang="en-US" dirty="0"/>
              <a:t>BandPass(</a:t>
            </a:r>
            <a:r>
              <a:rPr lang="en-US" dirty="0" err="1"/>
              <a:t>x,sr,domfreq,BandL,BandR,PlotL,PlotR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BandStop(</a:t>
            </a:r>
            <a:r>
              <a:rPr lang="en-US" dirty="0" err="1"/>
              <a:t>x,sr,domfreq,BandL,BandR,PlotL,PlotR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SoundWaveTimeFreq</a:t>
            </a:r>
            <a:r>
              <a:rPr lang="en-US" dirty="0"/>
              <a:t>(</a:t>
            </a:r>
            <a:r>
              <a:rPr lang="en-US" dirty="0" err="1"/>
              <a:t>x,sr,TZL,TZR,FZL,FZR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SpectrogramPlot</a:t>
            </a:r>
            <a:r>
              <a:rPr lang="en-US" dirty="0"/>
              <a:t>(</a:t>
            </a:r>
            <a:r>
              <a:rPr lang="en-US" dirty="0" err="1"/>
              <a:t>z,sr,ymax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 commands can be found in “Elementary Fourier Analysis” [3].</a:t>
            </a:r>
          </a:p>
        </p:txBody>
      </p:sp>
    </p:spTree>
    <p:extLst>
      <p:ext uri="{BB962C8B-B14F-4D97-AF65-F5344CB8AC3E}">
        <p14:creationId xmlns:p14="http://schemas.microsoft.com/office/powerpoint/2010/main" val="346593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FAF-16EE-48DA-B679-A2CE2326B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 purring soundwave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8D04-373B-45F5-B957-81B9ADF24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en-US" dirty="0"/>
              <a:t>The first soundwave was from a cat that was purring. The following table depicts the commands used to generate the time and frequency domain plots of “bellapurring.wav”. This soundwave was recorded in person.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243D01-85EC-42DC-8691-90CC4C4BC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135542"/>
              </p:ext>
            </p:extLst>
          </p:nvPr>
        </p:nvGraphicFramePr>
        <p:xfrm>
          <a:off x="685799" y="3278409"/>
          <a:ext cx="10820399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0399">
                  <a:extLst>
                    <a:ext uri="{9D8B030D-6E8A-4147-A177-3AD203B41FA5}">
                      <a16:colId xmlns:a16="http://schemas.microsoft.com/office/drawing/2014/main" val="271602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 Commands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62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&gt;&gt; [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x,sr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]=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audioread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('bellapurring.wav');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&gt;&gt;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SoundWaveTimeFreq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(x,sr,4.23,4.33,1,500)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&gt;&gt;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sr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=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44100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&gt;&gt; N=length(x)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 =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580607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&gt;&gt; T=N/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 =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13.1657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9913861"/>
                  </a:ext>
                </a:extLst>
              </a:tr>
            </a:tbl>
          </a:graphicData>
        </a:graphic>
      </p:graphicFrame>
      <p:pic>
        <p:nvPicPr>
          <p:cNvPr id="6" name="bellapurring">
            <a:hlinkClick r:id="" action="ppaction://media"/>
            <a:extLst>
              <a:ext uri="{FF2B5EF4-FFF2-40B4-BE49-F238E27FC236}">
                <a16:creationId xmlns:a16="http://schemas.microsoft.com/office/drawing/2014/main" id="{0EBBEFCB-E85F-4163-BC1A-1B4E65F3CA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1347952"/>
            <a:ext cx="846608" cy="84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0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6DA3-B51B-4E58-BBF3-46162E20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Cat Purring Soundwave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79245-4C27-4466-9312-3EC51792B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figures are from the Cat purring’s time and frequency domain plots.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1FB1CB-C86E-4949-A355-5BAD15AC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08201"/>
              </p:ext>
            </p:extLst>
          </p:nvPr>
        </p:nvGraphicFramePr>
        <p:xfrm>
          <a:off x="996381" y="2883460"/>
          <a:ext cx="10509819" cy="3335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819">
                  <a:extLst>
                    <a:ext uri="{9D8B030D-6E8A-4147-A177-3AD203B41FA5}">
                      <a16:colId xmlns:a16="http://schemas.microsoft.com/office/drawing/2014/main" val="3836555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and Frequency Domain Plots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658548"/>
                  </a:ext>
                </a:extLst>
              </a:tr>
              <a:tr h="29643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68154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3897269-C895-45CC-AAD1-EEFBADC4BB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735" y="3351596"/>
            <a:ext cx="3433730" cy="2742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3B5D9A-13F7-45F2-A370-40EE4642A57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935" y="3350427"/>
            <a:ext cx="359138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3C9D9F-27A1-4EEC-9258-733E891AD52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218" y="3412956"/>
            <a:ext cx="3438144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4074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91F3-95FF-4FCA-A4D8-0877EBC3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Cat Purring Soundwave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9D122-027B-485F-B1BB-54F8E94B8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are the techniques used for </a:t>
            </a:r>
            <a:r>
              <a:rPr lang="en-US" dirty="0" err="1"/>
              <a:t>BandPassing</a:t>
            </a:r>
            <a:r>
              <a:rPr lang="en-US" dirty="0"/>
              <a:t> the cat purring soundwave.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26A49C-919C-4B46-9FA4-BCB85F577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14419"/>
              </p:ext>
            </p:extLst>
          </p:nvPr>
        </p:nvGraphicFramePr>
        <p:xfrm>
          <a:off x="803253" y="2687320"/>
          <a:ext cx="1070294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2946">
                  <a:extLst>
                    <a:ext uri="{9D8B030D-6E8A-4147-A177-3AD203B41FA5}">
                      <a16:colId xmlns:a16="http://schemas.microsoft.com/office/drawing/2014/main" val="30476662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First BandPass of Cat Purring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0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 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x,sr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]=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audioread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('bellapurring.wav');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 BandPass(x,sr,100,1,200,1,600)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0315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41255C9-14E6-40E9-B806-5C69EDF2F193}"/>
              </a:ext>
            </a:extLst>
          </p:cNvPr>
          <p:cNvSpPr txBox="1"/>
          <p:nvPr/>
        </p:nvSpPr>
        <p:spPr>
          <a:xfrm>
            <a:off x="803253" y="3793796"/>
            <a:ext cx="10585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first BandPass, there is little sound that remains when the lower frequencies are </a:t>
            </a:r>
            <a:r>
              <a:rPr lang="en-US" dirty="0" err="1"/>
              <a:t>BandPassed</a:t>
            </a:r>
            <a:r>
              <a:rPr lang="en-US" dirty="0"/>
              <a:t>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B60E7C1-44B8-4D58-BA0F-30243E105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620883"/>
              </p:ext>
            </p:extLst>
          </p:nvPr>
        </p:nvGraphicFramePr>
        <p:xfrm>
          <a:off x="3118287" y="4258684"/>
          <a:ext cx="6072877" cy="2452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2877">
                  <a:extLst>
                    <a:ext uri="{9D8B030D-6E8A-4147-A177-3AD203B41FA5}">
                      <a16:colId xmlns:a16="http://schemas.microsoft.com/office/drawing/2014/main" val="980619968"/>
                    </a:ext>
                  </a:extLst>
                </a:gridCol>
              </a:tblGrid>
              <a:tr h="24527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66670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919DC9A-DE47-43CE-941F-26E0C10D5C7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922" y="4418152"/>
            <a:ext cx="3213803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6BDF41-E6EB-4343-9B13-E39549173FE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504" y="4387784"/>
            <a:ext cx="3048635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bandpassbellapurring">
            <a:hlinkClick r:id="" action="ppaction://media"/>
            <a:extLst>
              <a:ext uri="{FF2B5EF4-FFF2-40B4-BE49-F238E27FC236}">
                <a16:creationId xmlns:a16="http://schemas.microsoft.com/office/drawing/2014/main" id="{AFB9B135-7AB7-4A28-86E7-6A40C976C1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81911" y="3085399"/>
            <a:ext cx="572814" cy="57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C5CA7-EB9B-4906-8157-F972275A2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Cat Purring Soundwave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92D9E-D051-4C2A-93F6-47B01DB3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en-US" dirty="0"/>
              <a:t>The same soundwave was </a:t>
            </a:r>
            <a:r>
              <a:rPr lang="en-US" dirty="0" err="1"/>
              <a:t>BandPassed</a:t>
            </a:r>
            <a:r>
              <a:rPr lang="en-US" dirty="0"/>
              <a:t> again but at a different frequency range.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BC1A9F-7D2B-4D8C-BC4C-D348E2C44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81948"/>
              </p:ext>
            </p:extLst>
          </p:nvPr>
        </p:nvGraphicFramePr>
        <p:xfrm>
          <a:off x="685800" y="2834128"/>
          <a:ext cx="1086787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7872">
                  <a:extLst>
                    <a:ext uri="{9D8B030D-6E8A-4147-A177-3AD203B41FA5}">
                      <a16:colId xmlns:a16="http://schemas.microsoft.com/office/drawing/2014/main" val="1293931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Second BandPass of Cat Purring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8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 [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x,sr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]=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audioread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('bellapurring.wav');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 BandPass(x,sr,50,300,600,1,600)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862826"/>
                  </a:ext>
                </a:extLst>
              </a:tr>
            </a:tbl>
          </a:graphicData>
        </a:graphic>
      </p:graphicFrame>
      <p:pic>
        <p:nvPicPr>
          <p:cNvPr id="6" name="bandpassbellapurring1">
            <a:hlinkClick r:id="" action="ppaction://media"/>
            <a:extLst>
              <a:ext uri="{FF2B5EF4-FFF2-40B4-BE49-F238E27FC236}">
                <a16:creationId xmlns:a16="http://schemas.microsoft.com/office/drawing/2014/main" id="{01570431-6D8B-44D3-BBEA-8C9994270D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32184" y="3231040"/>
            <a:ext cx="640080" cy="640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8A37E9-5B45-4A18-973D-349ACF3DB3E8}"/>
              </a:ext>
            </a:extLst>
          </p:cNvPr>
          <p:cNvSpPr txBox="1"/>
          <p:nvPr/>
        </p:nvSpPr>
        <p:spPr>
          <a:xfrm>
            <a:off x="685800" y="3906088"/>
            <a:ext cx="1086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time when the same soundwave has the higher frequencies </a:t>
            </a:r>
            <a:r>
              <a:rPr lang="en-US" dirty="0" err="1"/>
              <a:t>BandPassed</a:t>
            </a:r>
            <a:r>
              <a:rPr lang="en-US" dirty="0"/>
              <a:t>, it sounds muffled.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25940F-37A7-4BDA-8396-1456EBE62C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10256"/>
              </p:ext>
            </p:extLst>
          </p:nvPr>
        </p:nvGraphicFramePr>
        <p:xfrm>
          <a:off x="2831487" y="4336461"/>
          <a:ext cx="5871079" cy="2253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079">
                  <a:extLst>
                    <a:ext uri="{9D8B030D-6E8A-4147-A177-3AD203B41FA5}">
                      <a16:colId xmlns:a16="http://schemas.microsoft.com/office/drawing/2014/main" val="1441154800"/>
                    </a:ext>
                  </a:extLst>
                </a:gridCol>
              </a:tblGrid>
              <a:tr h="22530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81883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C02101E-3BAC-48B0-93AB-265086C4F7F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89" y="4362533"/>
            <a:ext cx="3048635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52C77C-085C-443B-9BD8-6BCE22BD49D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696" y="4362533"/>
            <a:ext cx="3048635" cy="2194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926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6BB5-F8ED-4563-B377-76998BA9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 Meowing </a:t>
            </a:r>
            <a:r>
              <a:rPr lang="en-US" dirty="0" err="1"/>
              <a:t>SOundwave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1A5A5-FFBC-4FDD-A3D6-3DFFCB281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second soundwave examined in this project was from a cat meowing. This was hard to get a recording of in person so this soundwave was found from an online resource. The following table shows the commands used to generate time and frequency domain plots. [1]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33E681-86A0-4C3E-906B-FEAFC91C0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821786"/>
              </p:ext>
            </p:extLst>
          </p:nvPr>
        </p:nvGraphicFramePr>
        <p:xfrm>
          <a:off x="685800" y="3500703"/>
          <a:ext cx="10820400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0400">
                  <a:extLst>
                    <a:ext uri="{9D8B030D-6E8A-4147-A177-3AD203B41FA5}">
                      <a16:colId xmlns:a16="http://schemas.microsoft.com/office/drawing/2014/main" val="1183420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 Commands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7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&gt;&gt; [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x,sr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]=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audioread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('catmeow.wav');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&gt;&gt;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SoundWaveTimeFreq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(x,sr,0.2,0.21,500,700)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&gt;&gt;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sr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=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11025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&gt;&gt; N=length(x)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 =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8928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&gt;&gt; T=N/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 =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0.8098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9751725"/>
                  </a:ext>
                </a:extLst>
              </a:tr>
            </a:tbl>
          </a:graphicData>
        </a:graphic>
      </p:graphicFrame>
      <p:pic>
        <p:nvPicPr>
          <p:cNvPr id="5" name="catmeow">
            <a:hlinkClick r:id="" action="ppaction://media"/>
            <a:extLst>
              <a:ext uri="{FF2B5EF4-FFF2-40B4-BE49-F238E27FC236}">
                <a16:creationId xmlns:a16="http://schemas.microsoft.com/office/drawing/2014/main" id="{C17F903E-8F4F-47A3-95A0-49FA7589C3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3859" y="1246645"/>
            <a:ext cx="798914" cy="7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94FF3-BF7D-41E0-A96C-F8416B59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Cat Meowing Soundwave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A10CC-9652-4CD8-A1B5-8B302B2A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table has the time and frequency domain plots from the cat meowing soundwave.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035520-3059-4471-B63C-0E0D04211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80419"/>
              </p:ext>
            </p:extLst>
          </p:nvPr>
        </p:nvGraphicFramePr>
        <p:xfrm>
          <a:off x="685800" y="2876387"/>
          <a:ext cx="10820400" cy="3316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0400">
                  <a:extLst>
                    <a:ext uri="{9D8B030D-6E8A-4147-A177-3AD203B41FA5}">
                      <a16:colId xmlns:a16="http://schemas.microsoft.com/office/drawing/2014/main" val="4194033016"/>
                    </a:ext>
                  </a:extLst>
                </a:gridCol>
              </a:tblGrid>
              <a:tr h="4659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and Frequency Domain Plots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450296"/>
                  </a:ext>
                </a:extLst>
              </a:tr>
              <a:tr h="28504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47082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47FCF4D-2004-428E-B859-8FA124636F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50427"/>
            <a:ext cx="3438144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42014-E69A-42FB-9E26-45EA4877DFA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921" y="3429000"/>
            <a:ext cx="3438144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238D2C-BD22-4B48-8C0C-4E1219B86A6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28" y="3350427"/>
            <a:ext cx="3438144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49514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1241</TotalTime>
  <Words>1189</Words>
  <Application>Microsoft Office PowerPoint</Application>
  <PresentationFormat>Widescreen</PresentationFormat>
  <Paragraphs>163</Paragraphs>
  <Slides>20</Slides>
  <Notes>0</Notes>
  <HiddenSlides>1</HiddenSlides>
  <MMClips>27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Times New Roman</vt:lpstr>
      <vt:lpstr>Vapor Trail</vt:lpstr>
      <vt:lpstr>Fourier analysis of cats</vt:lpstr>
      <vt:lpstr>Aim of Project</vt:lpstr>
      <vt:lpstr>Techniques used</vt:lpstr>
      <vt:lpstr>Cat purring soundwave</vt:lpstr>
      <vt:lpstr>Cat Purring Soundwave Cont.</vt:lpstr>
      <vt:lpstr>Cat Purring Soundwave Cont.</vt:lpstr>
      <vt:lpstr>Cat Purring Soundwave Cont.</vt:lpstr>
      <vt:lpstr>Cat Meowing SOundwave</vt:lpstr>
      <vt:lpstr>Cat Meowing Soundwave Cont.</vt:lpstr>
      <vt:lpstr>Cat meowing soundwave Cont.</vt:lpstr>
      <vt:lpstr>Cat Meowing Soundwave Cont.</vt:lpstr>
      <vt:lpstr>Mad Cat Soundwave</vt:lpstr>
      <vt:lpstr>Mad Cat Soundwave Cont.</vt:lpstr>
      <vt:lpstr>Mad Cat Soundwave cont.</vt:lpstr>
      <vt:lpstr>Mad Cat Soundwave Cont.</vt:lpstr>
      <vt:lpstr>Mad Cat Soundwave Cont.</vt:lpstr>
      <vt:lpstr>Mad cat Soundwave Cont.</vt:lpstr>
      <vt:lpstr>All of Processed and original soundwaves</vt:lpstr>
      <vt:lpstr>Analysis of Results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Fourier of cats</dc:title>
  <dc:creator>zippytato@gmail.com</dc:creator>
  <cp:lastModifiedBy>zippytato@gmail.com</cp:lastModifiedBy>
  <cp:revision>42</cp:revision>
  <dcterms:created xsi:type="dcterms:W3CDTF">2017-12-08T01:41:16Z</dcterms:created>
  <dcterms:modified xsi:type="dcterms:W3CDTF">2017-12-12T04:33:04Z</dcterms:modified>
</cp:coreProperties>
</file>